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4"/>
    <p:sldMasterId id="2147483735" r:id="rId5"/>
    <p:sldMasterId id="2147483839" r:id="rId6"/>
  </p:sldMasterIdLst>
  <p:notesMasterIdLst>
    <p:notesMasterId r:id="rId19"/>
  </p:notesMasterIdLst>
  <p:handoutMasterIdLst>
    <p:handoutMasterId r:id="rId20"/>
  </p:handoutMasterIdLst>
  <p:sldIdLst>
    <p:sldId id="257" r:id="rId7"/>
    <p:sldId id="395" r:id="rId8"/>
    <p:sldId id="392" r:id="rId9"/>
    <p:sldId id="393" r:id="rId10"/>
    <p:sldId id="397" r:id="rId11"/>
    <p:sldId id="394" r:id="rId12"/>
    <p:sldId id="398" r:id="rId13"/>
    <p:sldId id="401" r:id="rId14"/>
    <p:sldId id="402" r:id="rId15"/>
    <p:sldId id="404" r:id="rId16"/>
    <p:sldId id="405" r:id="rId17"/>
    <p:sldId id="391" r:id="rId1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424171"/>
    <a:srgbClr val="272744"/>
    <a:srgbClr val="425178"/>
    <a:srgbClr val="415076"/>
    <a:srgbClr val="19172A"/>
    <a:srgbClr val="B2B2B2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E927A-D2B8-43D8-8218-68A39DAFC879}" v="1404" dt="2023-07-15T14:08:5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17/07/2023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17/07/2023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17/07/2023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04202-B601-DD92-DF58-CDB4151D1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E90E4A-A5B2-14AF-8B83-0944B8E0A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11AE76-FE0A-8483-84A9-215A139F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2C373C-1130-F965-0F48-F1001E99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5CF9A4-1580-87B1-FA63-76166EDD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84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540C2-E8A7-1D96-2E41-F5FF8347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1C040C2-DDA9-2276-D89A-41C482DFA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44BB4-BB8E-3FBC-BB0D-4DB16737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7D76C8-EF27-169F-A27D-A55D7E5B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84983F-DEB3-F047-C73B-690CA424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890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D0986BC-5B3D-C5BD-DFD5-71B7D046B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011ED3-FF6C-78BB-FD71-0443EF2D6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D2D2FB-3B7A-1CFF-C3B1-F79F5A38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3C798B-ADF9-E05A-D611-A0AAADF2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A4425E-1E18-1F01-30B4-871C4B9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154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48CBEA-8A64-2EBB-1CAC-FCFFC97C2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EA2028-63AC-A0D8-6795-E0D7FB047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4BF71C-3B55-9472-5C8A-3F05F869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89CF65-29AE-D04B-B890-4C97093D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D178F3-9428-AF1D-1AC2-A4862B53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774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9944A5-B74B-EFF7-077E-383A3CC1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5A3402-D9F3-3A68-EAB2-AACD41C0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6C4466-2370-1B9D-6E00-D9A87DA6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69EB11-BC40-A1A7-3DFC-F1846A53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6C231F-DDE8-363C-2C94-30183E55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20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49B52A-37AC-1014-2E13-65F13C84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681F22-1173-C31F-98B4-A43253DD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B97012-890F-614D-2686-AAC3E785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E46926-96D0-C5CF-AED8-91E112D08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DC6749-D4B0-BD6E-9B66-3F9F835B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35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748C4-0069-DE26-BFBE-685FADDC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2B9A9A-83F4-C0C7-3F42-A826ADECC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137375-FDDA-068C-5E28-3851C0D2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062EE4-6838-3CC9-D20D-A721C6C4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7C674D-8555-6F70-CA7A-DED571FC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412385-5B50-71C8-16F8-4F61618C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100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B22AA-24C5-CE7B-C18F-CE5A72BD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C01935-E255-FA2F-B442-99D299F2A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199EEB-794F-3921-5AE6-704D1046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24B7405-50B3-2143-00EF-BAC38D8B0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C08ED6-DC5E-3587-ACDB-C21647987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7A7B2A2-5C7F-D551-E681-507C24B3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4C743D2-104A-20ED-A1C6-7956E9AB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7A4640-4DBE-E1E3-C310-61716A24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3273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D4824-0325-AD53-5B71-A46C0BFC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6B6BBF0-7826-BA7B-AC39-A71571F6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17151E-3973-6716-1EFE-8C44D3A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136A8B3-FD1B-404E-37FF-7AA3B227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5478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24815CB-03BC-AF4D-78B4-0C0C9E9F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B2319A-38EB-84C9-1E46-52DAB0BB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DEEB15-A936-0C75-3093-130392AF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062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BB2BC-457D-A0B2-64C0-FD7D35F6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CCC62D-3E3C-34D7-06BE-42A2DEA0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A48DA5-47DF-76A3-D0E1-CF15A1E30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6101C5-E7D6-1FE4-936D-5C7FB6CA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C1C8A6-5195-9411-562D-2B7B7813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71BA0A-0C06-417A-CF03-55C1FAC9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60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62E53-5AF8-3AAE-0E3F-91EFEEB6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28A32C-3709-34B8-7BF1-96BAABA0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023D1D-0C2E-9D33-D84A-81DECAD8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EFA5A3-67F7-5BA5-1715-7F1678C0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F3BCE5-0C06-94C3-9BB3-AB39F8B3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485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F2662E-7D50-6226-265F-3FD5B55E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8A4A30A-06E0-8481-D695-B1D6B4787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92E1BF-8622-F6A7-AF75-73485A7CE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7F6F1B-C648-8E8F-D518-481E52C7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AFA205-FC18-7106-106C-7DB1336B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46586A-7797-8DCB-F52E-008BC444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926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4DB6CB-85E4-1FF3-2603-F1ADB6B9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A779B5-9DCC-004A-9C45-E44A64907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8903AD-A3B1-7047-789B-E3A6F335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E32643-F89F-EAF2-2AC7-2EA0145E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889A40-768A-353C-3501-92947CFD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553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F34D0A0-5B29-578B-A115-A10DF53C2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72FD0B-EFE1-507C-0A40-DC047CCE9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D0E3D8-5866-4E76-1758-BFF3C9A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AFB6A3-03C1-278A-5933-932FE14E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9C03FA-1C42-98DF-6A6A-356113D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435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8620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43592266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85312746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2493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74385205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1966020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8705520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3316D-A289-0291-E761-1E9309B4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F28595C-4DC0-7AB2-594E-0D63CD8C0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C521AC-D707-4F14-0BE8-26566247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92DD47-A4E5-7A9A-1DD7-58B43AFC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ACC3C2-524C-94E3-679F-2B0C4D0B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700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61691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69978636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3258543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3098335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519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6485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907101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34CD7A-9B1D-245C-0890-6AB45C10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B8C94-7B83-A521-EF7F-AE36885D3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7B0B13E-06E0-59A0-CFE4-87819D660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A182CD-5FFB-119F-694C-53383A25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A0F99C-6A13-707B-34EE-916E14C6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C90015-9814-CEE0-5B83-03620666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630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2C32F-01E4-D48C-18BC-C0E23EC2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D9867F-BA4B-FBFC-8418-E7CD7BAF0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A5D399F-B185-A80C-AB76-A45B72C41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A57153-6291-1A23-D9F1-37866AD47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14FC6AB-62DD-0395-DDA9-8AFE6F81A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221F431-2C00-C846-8977-99C8DF50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9E77310-823C-3AFF-2F7E-7674BD2C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9B2A8A-9076-A806-2CFD-ABB2AD27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14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5225AA-D4EC-DF06-C8DD-7DC42668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E3C7198-D99B-CA8E-194E-2D0CAE26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046A30C-2058-B490-2DD9-D05FE9F0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340B7E-840F-21D3-4AF6-AC952ADF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38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F9EFDD-3DF7-1693-CEC6-F9C5B074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D99745-A879-5A9C-5043-3516E9CD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D5D43C-956A-0FE1-596C-56281A73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58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462CC-3CD5-1256-10ED-78FBFBF9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238E6F-120B-BF5D-DA8D-B76B680D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14EE109-1273-3204-727A-A7DFFE322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F455B2-6DC5-FA8A-CB37-98D68B97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291B8-A760-C412-D62A-B65611DA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85932C-9354-DC47-3B8C-E56ACAC9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701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F11647-3263-3AA4-466C-2449F17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1FA783C-A13C-A2EC-DE17-FF6FAA40F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32D2E0-7103-1EAE-29CC-540F1E33D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B4F072-BDE1-AF63-318B-A400682C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3F5552-444F-DB8E-A375-65978182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9A1BFF-D3FC-D2B1-693C-28B1482D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60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475DDF5-9A83-0039-870C-13D473D3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E249EF-264F-276B-3959-A63353EB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16C3EC-04BD-C3B1-4FDC-4F91CD6BC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A8E631-EF04-46B6-32D4-218081957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2FCFB8-0508-1271-9C73-56BDFF0A1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97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0EFD776-E0B2-1B85-AAF5-BE2C3FC5B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D33E1D-8138-CA26-2AEC-A6547C11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16B3A7-5744-B5F9-45A1-98818BEE9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7B60E-C7B0-4DC9-9291-97DCC70355AF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A2EFA1-87B8-13B8-638D-108B9CBBA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51D431-B5DE-42EB-2432-E475149B4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DF149-3239-40D2-A867-AEF17DFDBB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13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D15B4-3AED-4CBA-8A67-8D01373E6365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A116-8779-4498-9ACF-BE1E6D59E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6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3" r:id="rId13"/>
    <p:sldLayoutId id="2147483854" r:id="rId14"/>
    <p:sldLayoutId id="2147483699" r:id="rId15"/>
    <p:sldLayoutId id="2147483733" r:id="rId16"/>
    <p:sldLayoutId id="2147483687" r:id="rId17"/>
    <p:sldLayoutId id="2147483734" r:id="rId18"/>
    <p:sldLayoutId id="2147483707" r:id="rId19"/>
    <p:sldLayoutId id="214748373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Link" TargetMode="External"/><Relationship Id="rId2" Type="http://schemas.openxmlformats.org/officeDocument/2006/relationships/hyperlink" Target="https://www.kaggle.com/competitions/humpback-whale-identification/data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Andrea.bedei2@studio.unibo.it" TargetMode="Externa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14582"/>
            <a:ext cx="10518776" cy="1318552"/>
          </a:xfrm>
        </p:spPr>
        <p:txBody>
          <a:bodyPr vert="horz" wrap="square" lIns="91440" tIns="45720" rIns="91440" bIns="45720" rtlCol="0" anchor="b" anchorCtr="0">
            <a:normAutofit fontScale="90000"/>
          </a:bodyPr>
          <a:lstStyle/>
          <a:p>
            <a:r>
              <a:rPr lang="en-US" err="1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Progettazione</a:t>
            </a:r>
            <a:r>
              <a:rPr lang="en-US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e </a:t>
            </a:r>
            <a:r>
              <a:rPr lang="en-US" err="1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sviluppo</a:t>
            </a:r>
            <a:r>
              <a:rPr lang="en-US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di un </a:t>
            </a:r>
            <a:r>
              <a:rPr lang="en-US" err="1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ecosistema</a:t>
            </a:r>
            <a:r>
              <a:rPr lang="en-US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digitale</a:t>
            </a:r>
            <a:r>
              <a:rPr lang="en-US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per la </a:t>
            </a:r>
            <a:r>
              <a:rPr lang="en-US" err="1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gestione</a:t>
            </a:r>
            <a:r>
              <a:rPr lang="en-US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degli</a:t>
            </a:r>
            <a:r>
              <a:rPr lang="en-US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avvistamenti</a:t>
            </a:r>
            <a:r>
              <a:rPr lang="en-US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di </a:t>
            </a:r>
            <a:r>
              <a:rPr lang="en-US" err="1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animali</a:t>
            </a:r>
            <a:r>
              <a:rPr lang="en-US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marini</a:t>
            </a:r>
            <a:endParaRPr lang="en-US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7089" y="5551200"/>
            <a:ext cx="6583362" cy="1075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US">
                <a:solidFill>
                  <a:schemeClr val="bg1"/>
                </a:solidFill>
                <a:latin typeface="Product Sans" panose="020B0403030502040203" pitchFamily="34" charset="0"/>
              </a:rPr>
              <a:t>Andrea </a:t>
            </a:r>
            <a:r>
              <a:rPr lang="en-US" err="1">
                <a:solidFill>
                  <a:schemeClr val="bg1"/>
                </a:solidFill>
                <a:latin typeface="Product Sans" panose="020B0403030502040203" pitchFamily="34" charset="0"/>
              </a:rPr>
              <a:t>Bedei</a:t>
            </a:r>
            <a:endParaRPr lang="en-US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7435"/>
          <a:stretch/>
        </p:blipFill>
        <p:spPr>
          <a:xfrm>
            <a:off x="-524" y="-94654"/>
            <a:ext cx="12191980" cy="3314104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5C7FA691-6F37-39C2-B50C-D39CD32D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196900"/>
            <a:ext cx="11097551" cy="709849"/>
          </a:xfrm>
        </p:spPr>
        <p:txBody>
          <a:bodyPr/>
          <a:lstStyle/>
          <a:p>
            <a:r>
              <a:rPr lang="it-IT">
                <a:latin typeface="Poppins Medium" panose="00000600000000000000" pitchFamily="2" charset="0"/>
                <a:cs typeface="Poppins Medium" panose="00000600000000000000" pitchFamily="2" charset="0"/>
              </a:rPr>
              <a:t>Algoritmo di riconoscimento</a:t>
            </a:r>
          </a:p>
        </p:txBody>
      </p:sp>
      <p:sp>
        <p:nvSpPr>
          <p:cNvPr id="5" name="Segnaposto data 12">
            <a:extLst>
              <a:ext uri="{FF2B5EF4-FFF2-40B4-BE49-F238E27FC236}">
                <a16:creationId xmlns:a16="http://schemas.microsoft.com/office/drawing/2014/main" id="{78D208CA-86B6-6145-D8B0-1A168D2A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>
                <a:latin typeface="Product Sans" panose="020B0403030502040203" pitchFamily="34" charset="0"/>
              </a:rPr>
              <a:t>Martedì 18 luglio 2023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0BA015-8A5E-E37A-FD37-8437BC407C69}"/>
              </a:ext>
            </a:extLst>
          </p:cNvPr>
          <p:cNvSpPr txBox="1"/>
          <p:nvPr/>
        </p:nvSpPr>
        <p:spPr>
          <a:xfrm>
            <a:off x="543586" y="1359587"/>
            <a:ext cx="5421086" cy="413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it-IT" b="0" i="0" dirty="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Docker</a:t>
            </a:r>
          </a:p>
          <a:p>
            <a:pPr>
              <a:lnSpc>
                <a:spcPct val="250000"/>
              </a:lnSpc>
            </a:pPr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Reti Neurali</a:t>
            </a:r>
            <a:endParaRPr lang="it-IT" b="0" i="0" dirty="0"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250000"/>
              </a:lnSpc>
            </a:pPr>
            <a:r>
              <a:rPr lang="it-IT" b="0" i="0" dirty="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MobileNetV2</a:t>
            </a:r>
          </a:p>
          <a:p>
            <a:pPr>
              <a:lnSpc>
                <a:spcPct val="250000"/>
              </a:lnSpc>
            </a:pPr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Dataset </a:t>
            </a:r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  <a:hlinkClick r:id="rId2"/>
              </a:rPr>
              <a:t>Link</a:t>
            </a:r>
            <a:endParaRPr lang="it-IT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250000"/>
              </a:lnSpc>
            </a:pPr>
            <a:r>
              <a:rPr lang="it-IT" b="0" i="0" dirty="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Algoritmo di </a:t>
            </a:r>
            <a:r>
              <a:rPr lang="it-IT" b="0" i="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classificazione </a:t>
            </a:r>
            <a:r>
              <a:rPr lang="it-IT" b="0" i="0">
                <a:effectLst/>
                <a:latin typeface="Poppins Medium" panose="00000600000000000000" pitchFamily="2" charset="0"/>
                <a:cs typeface="Poppins Medium" panose="00000600000000000000" pitchFamily="2" charset="0"/>
                <a:hlinkClick r:id="rId3"/>
              </a:rPr>
              <a:t>Link</a:t>
            </a:r>
            <a:endParaRPr lang="it-IT" b="0" i="0" dirty="0"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250000"/>
              </a:lnSpc>
            </a:pPr>
            <a:r>
              <a:rPr lang="it-IT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</p:txBody>
      </p:sp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6DAA10B-7C2C-CBED-32D1-D463610AA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204" y="1591457"/>
            <a:ext cx="5422791" cy="32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9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5" name="Segnaposto data 12">
            <a:extLst>
              <a:ext uri="{FF2B5EF4-FFF2-40B4-BE49-F238E27FC236}">
                <a16:creationId xmlns:a16="http://schemas.microsoft.com/office/drawing/2014/main" id="{78D208CA-86B6-6145-D8B0-1A168D2A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>
                <a:latin typeface="Product Sans" panose="020B0403030502040203" pitchFamily="34" charset="0"/>
              </a:rPr>
              <a:t>Martedì 18 luglio 2023</a:t>
            </a:r>
          </a:p>
        </p:txBody>
      </p:sp>
      <p:pic>
        <p:nvPicPr>
          <p:cNvPr id="9" name="Immagine 8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6DE22207-3AAC-0F75-ED39-D24A4A74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25"/>
            <a:ext cx="4028974" cy="2685983"/>
          </a:xfrm>
          <a:prstGeom prst="rect">
            <a:avLst/>
          </a:prstGeom>
        </p:spPr>
      </p:pic>
      <p:pic>
        <p:nvPicPr>
          <p:cNvPr id="10" name="Immagine 9" descr="Immagine che contiene linea, schermata, diagramma, Diagramma&#10;&#10;Descrizione generata automaticamente">
            <a:extLst>
              <a:ext uri="{FF2B5EF4-FFF2-40B4-BE49-F238E27FC236}">
                <a16:creationId xmlns:a16="http://schemas.microsoft.com/office/drawing/2014/main" id="{E9B0515A-ABFD-174F-E3E5-2D6C735CE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67754"/>
            <a:ext cx="4028974" cy="264334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F19B4D7-0B27-4D0A-552E-90D9A8AEC79B}"/>
              </a:ext>
            </a:extLst>
          </p:cNvPr>
          <p:cNvSpPr txBox="1"/>
          <p:nvPr/>
        </p:nvSpPr>
        <p:spPr>
          <a:xfrm>
            <a:off x="2520706" y="286046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845DAC7-1535-1B90-BCFC-6EB5EF791A5B}"/>
              </a:ext>
            </a:extLst>
          </p:cNvPr>
          <p:cNvSpPr txBox="1"/>
          <p:nvPr/>
        </p:nvSpPr>
        <p:spPr>
          <a:xfrm>
            <a:off x="2058238" y="594905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Poppins Light" panose="00000400000000000000" pitchFamily="2" charset="0"/>
                <a:cs typeface="Poppins Light" panose="00000400000000000000" pitchFamily="2" charset="0"/>
              </a:rPr>
              <a:t>Accuratezza</a:t>
            </a:r>
          </a:p>
        </p:txBody>
      </p:sp>
      <p:pic>
        <p:nvPicPr>
          <p:cNvPr id="3" name="Immagine 2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86F3E801-226D-72D8-8125-FCEE28B3B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25" y="1154018"/>
            <a:ext cx="4981550" cy="34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231899"/>
            <a:ext cx="5610240" cy="798416"/>
          </a:xfrm>
        </p:spPr>
        <p:txBody>
          <a:bodyPr rtlCol="0"/>
          <a:lstStyle/>
          <a:p>
            <a:pPr rtl="0"/>
            <a:r>
              <a:rPr lang="it-IT" sz="3800">
                <a:latin typeface="Poppins Medium" panose="00000600000000000000" pitchFamily="2" charset="0"/>
                <a:cs typeface="Poppins Medium" panose="00000600000000000000" pitchFamily="2" charset="0"/>
              </a:rPr>
              <a:t>Grazie per l’attenzione</a:t>
            </a:r>
          </a:p>
        </p:txBody>
      </p:sp>
      <p:sp>
        <p:nvSpPr>
          <p:cNvPr id="23" name="Sottotitolo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127738"/>
            <a:ext cx="5877929" cy="3067713"/>
          </a:xfrm>
        </p:spPr>
        <p:txBody>
          <a:bodyPr rtlCol="0"/>
          <a:lstStyle/>
          <a:p>
            <a:pPr rtl="0"/>
            <a:r>
              <a:rPr lang="it-IT">
                <a:latin typeface="Poppins Medium" panose="00000600000000000000" pitchFamily="2" charset="0"/>
                <a:cs typeface="Poppins Medium" panose="00000600000000000000" pitchFamily="2" charset="0"/>
              </a:rPr>
              <a:t>Andrea Bedei</a:t>
            </a:r>
          </a:p>
          <a:p>
            <a:pPr rtl="0"/>
            <a:r>
              <a:rPr lang="it-IT">
                <a:latin typeface="Poppins Medium" panose="00000600000000000000" pitchFamily="2" charset="0"/>
                <a:cs typeface="Poppins Medium" panose="00000600000000000000" pitchFamily="2" charset="0"/>
                <a:hlinkClick r:id="rId2"/>
              </a:rPr>
              <a:t>Andrea.bedei2@studio.unibo.it</a:t>
            </a:r>
            <a:endParaRPr lang="it-IT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rtl="0"/>
            <a:r>
              <a:rPr lang="it-IT">
                <a:latin typeface="Poppins Medium" panose="00000600000000000000" pitchFamily="2" charset="0"/>
                <a:cs typeface="Poppins Medium" panose="00000600000000000000" pitchFamily="2" charset="0"/>
              </a:rPr>
              <a:t>Isi-seawatch.csr.unibo.it</a:t>
            </a:r>
          </a:p>
          <a:p>
            <a:pPr rtl="0"/>
            <a:r>
              <a:rPr lang="it-IT">
                <a:latin typeface="Poppins Medium" panose="00000600000000000000" pitchFamily="2" charset="0"/>
                <a:cs typeface="Poppins Medium" panose="00000600000000000000" pitchFamily="2" charset="0"/>
              </a:rPr>
              <a:t>Relatrici:  Annalisa Franco  		 	       Annalisa Zaccaroni</a:t>
            </a:r>
          </a:p>
        </p:txBody>
      </p:sp>
      <p:sp>
        <p:nvSpPr>
          <p:cNvPr id="2" name="Segnaposto data 12">
            <a:extLst>
              <a:ext uri="{FF2B5EF4-FFF2-40B4-BE49-F238E27FC236}">
                <a16:creationId xmlns:a16="http://schemas.microsoft.com/office/drawing/2014/main" id="{0DF862D4-E558-CC85-4357-49BEA575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>
                <a:latin typeface="Product Sans" panose="020B0403030502040203" pitchFamily="34" charset="0"/>
              </a:rPr>
              <a:t>Martedì 18 luglio 2023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12</a:t>
            </a:fld>
            <a:endParaRPr lang="it-IT"/>
          </a:p>
        </p:txBody>
      </p:sp>
      <p:pic>
        <p:nvPicPr>
          <p:cNvPr id="9" name="Segnaposto immagine 50" descr="Immagine che contiene clipart, pesce, creatività&#10;&#10;Descrizione generata automaticamente">
            <a:extLst>
              <a:ext uri="{FF2B5EF4-FFF2-40B4-BE49-F238E27FC236}">
                <a16:creationId xmlns:a16="http://schemas.microsoft.com/office/drawing/2014/main" id="{9CA03F80-CD65-C6A8-B897-00AC795A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93853" y="1231899"/>
            <a:ext cx="3155951" cy="315595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BA1A42-4E0C-C007-04B9-3F1B0289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4" y="196899"/>
            <a:ext cx="11097551" cy="709849"/>
          </a:xfrm>
        </p:spPr>
        <p:txBody>
          <a:bodyPr/>
          <a:lstStyle/>
          <a:p>
            <a:r>
              <a:rPr lang="it-IT">
                <a:latin typeface="Poppins Medium" panose="00000600000000000000" pitchFamily="2" charset="0"/>
                <a:cs typeface="Poppins Medium" panose="00000600000000000000" pitchFamily="2" charset="0"/>
              </a:rPr>
              <a:t>Architettura del sistema</a:t>
            </a:r>
          </a:p>
        </p:txBody>
      </p:sp>
      <p:sp>
        <p:nvSpPr>
          <p:cNvPr id="3" name="Segnaposto data 12">
            <a:extLst>
              <a:ext uri="{FF2B5EF4-FFF2-40B4-BE49-F238E27FC236}">
                <a16:creationId xmlns:a16="http://schemas.microsoft.com/office/drawing/2014/main" id="{8C776FA5-70AE-3ADC-D78F-DBBD6BEB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>
                <a:latin typeface="Product Sans" panose="020B0403030502040203" pitchFamily="34" charset="0"/>
              </a:rPr>
              <a:t>Martedì 18 luglio 2023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19" name="Immagine 18" descr="Immagine che contiene diagramma, testo, schizzo, schermata&#10;&#10;Descrizione generata automaticamente">
            <a:extLst>
              <a:ext uri="{FF2B5EF4-FFF2-40B4-BE49-F238E27FC236}">
                <a16:creationId xmlns:a16="http://schemas.microsoft.com/office/drawing/2014/main" id="{4C0CA4D3-6755-310D-BC5A-E5B33469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63" y="906748"/>
            <a:ext cx="6979795" cy="56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12">
            <a:extLst>
              <a:ext uri="{FF2B5EF4-FFF2-40B4-BE49-F238E27FC236}">
                <a16:creationId xmlns:a16="http://schemas.microsoft.com/office/drawing/2014/main" id="{4504CBD8-5BF0-20FC-CC29-E26517AD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>
                <a:latin typeface="Product Sans" panose="020B0403030502040203" pitchFamily="34" charset="0"/>
              </a:rPr>
              <a:t>Martedì 18 luglio 2023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3</a:t>
            </a:fld>
            <a:endParaRPr lang="it-IT" noProof="0"/>
          </a:p>
        </p:txBody>
      </p:sp>
      <p:pic>
        <p:nvPicPr>
          <p:cNvPr id="4" name="Immagine 3" descr="Immagine che contiene testo, diagramma, Piano, Carattere&#10;&#10;Descrizione generata automaticamente">
            <a:extLst>
              <a:ext uri="{FF2B5EF4-FFF2-40B4-BE49-F238E27FC236}">
                <a16:creationId xmlns:a16="http://schemas.microsoft.com/office/drawing/2014/main" id="{E02246BB-1569-725A-9D20-425D31031B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35" y="809126"/>
            <a:ext cx="5903607" cy="5738591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3F3759B5-71A6-600B-6C28-0654827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4" y="196899"/>
            <a:ext cx="11097551" cy="709849"/>
          </a:xfrm>
        </p:spPr>
        <p:txBody>
          <a:bodyPr/>
          <a:lstStyle/>
          <a:p>
            <a:r>
              <a:rPr lang="it-IT">
                <a:latin typeface="Poppins Medium" panose="00000600000000000000" pitchFamily="2" charset="0"/>
                <a:cs typeface="Poppins Medium" panose="00000600000000000000" pitchFamily="2" charset="0"/>
              </a:rPr>
              <a:t>Base di dati</a:t>
            </a:r>
          </a:p>
        </p:txBody>
      </p:sp>
      <p:sp>
        <p:nvSpPr>
          <p:cNvPr id="13" name="Callout: freccia a sinistra 12">
            <a:extLst>
              <a:ext uri="{FF2B5EF4-FFF2-40B4-BE49-F238E27FC236}">
                <a16:creationId xmlns:a16="http://schemas.microsoft.com/office/drawing/2014/main" id="{D99E8FA5-CD60-B76C-BFDC-F87A07A405C3}"/>
              </a:ext>
            </a:extLst>
          </p:cNvPr>
          <p:cNvSpPr/>
          <p:nvPr/>
        </p:nvSpPr>
        <p:spPr>
          <a:xfrm>
            <a:off x="8541639" y="3202787"/>
            <a:ext cx="1862851" cy="1560871"/>
          </a:xfrm>
          <a:prstGeom prst="leftArrowCallout">
            <a:avLst>
              <a:gd name="adj1" fmla="val 2418"/>
              <a:gd name="adj2" fmla="val 4075"/>
              <a:gd name="adj3" fmla="val 5404"/>
              <a:gd name="adj4" fmla="val 80365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>
                <a:latin typeface="Poppins Light" panose="00000400000000000000" pitchFamily="2" charset="0"/>
                <a:cs typeface="Poppins Light" panose="00000400000000000000" pitchFamily="2" charset="0"/>
              </a:rPr>
              <a:t>Ogni animale è identificato in base alla sua specie</a:t>
            </a:r>
          </a:p>
        </p:txBody>
      </p:sp>
      <p:sp>
        <p:nvSpPr>
          <p:cNvPr id="15" name="Callout: freccia a destra 14">
            <a:extLst>
              <a:ext uri="{FF2B5EF4-FFF2-40B4-BE49-F238E27FC236}">
                <a16:creationId xmlns:a16="http://schemas.microsoft.com/office/drawing/2014/main" id="{29F84653-DD9D-756B-08CB-78382BA93841}"/>
              </a:ext>
            </a:extLst>
          </p:cNvPr>
          <p:cNvSpPr/>
          <p:nvPr/>
        </p:nvSpPr>
        <p:spPr>
          <a:xfrm>
            <a:off x="1039194" y="2777877"/>
            <a:ext cx="1862851" cy="1205345"/>
          </a:xfrm>
          <a:prstGeom prst="rightArrowCallout">
            <a:avLst>
              <a:gd name="adj1" fmla="val 2192"/>
              <a:gd name="adj2" fmla="val 5376"/>
              <a:gd name="adj3" fmla="val 8731"/>
              <a:gd name="adj4" fmla="val 68425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Incorpora la porzione di immagine in cui risiede un singolo esemplare</a:t>
            </a:r>
          </a:p>
        </p:txBody>
      </p:sp>
      <p:sp>
        <p:nvSpPr>
          <p:cNvPr id="16" name="Callout: freccia a sinistra 15">
            <a:extLst>
              <a:ext uri="{FF2B5EF4-FFF2-40B4-BE49-F238E27FC236}">
                <a16:creationId xmlns:a16="http://schemas.microsoft.com/office/drawing/2014/main" id="{F478F267-382D-55D9-9CDE-59F5661F6888}"/>
              </a:ext>
            </a:extLst>
          </p:cNvPr>
          <p:cNvSpPr/>
          <p:nvPr/>
        </p:nvSpPr>
        <p:spPr>
          <a:xfrm>
            <a:off x="4902883" y="3789071"/>
            <a:ext cx="1511010" cy="709849"/>
          </a:xfrm>
          <a:prstGeom prst="leftArrowCallout">
            <a:avLst>
              <a:gd name="adj1" fmla="val 2418"/>
              <a:gd name="adj2" fmla="val 4075"/>
              <a:gd name="adj3" fmla="val 5404"/>
              <a:gd name="adj4" fmla="val 80365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>
                <a:latin typeface="Poppins Light" panose="00000400000000000000" pitchFamily="2" charset="0"/>
                <a:cs typeface="Poppins Light" panose="00000400000000000000" pitchFamily="2" charset="0"/>
              </a:rPr>
              <a:t>Un’ immagine può contenere più esemplari</a:t>
            </a:r>
          </a:p>
        </p:txBody>
      </p:sp>
      <p:sp>
        <p:nvSpPr>
          <p:cNvPr id="17" name="Callout: freccia a sinistra 16">
            <a:extLst>
              <a:ext uri="{FF2B5EF4-FFF2-40B4-BE49-F238E27FC236}">
                <a16:creationId xmlns:a16="http://schemas.microsoft.com/office/drawing/2014/main" id="{1813B166-D6C1-612D-13ED-42E3ED97F2F1}"/>
              </a:ext>
            </a:extLst>
          </p:cNvPr>
          <p:cNvSpPr/>
          <p:nvPr/>
        </p:nvSpPr>
        <p:spPr>
          <a:xfrm>
            <a:off x="4902883" y="4581881"/>
            <a:ext cx="1511010" cy="709849"/>
          </a:xfrm>
          <a:prstGeom prst="leftArrowCallout">
            <a:avLst>
              <a:gd name="adj1" fmla="val 2418"/>
              <a:gd name="adj2" fmla="val 4075"/>
              <a:gd name="adj3" fmla="val 5404"/>
              <a:gd name="adj4" fmla="val 80365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>
                <a:latin typeface="Poppins Light" panose="00000400000000000000" pitchFamily="2" charset="0"/>
                <a:cs typeface="Poppins Light" panose="00000400000000000000" pitchFamily="2" charset="0"/>
              </a:rPr>
              <a:t>Ogni individuo è distintamente identificato</a:t>
            </a:r>
          </a:p>
        </p:txBody>
      </p:sp>
    </p:spTree>
    <p:extLst>
      <p:ext uri="{BB962C8B-B14F-4D97-AF65-F5344CB8AC3E}">
        <p14:creationId xmlns:p14="http://schemas.microsoft.com/office/powerpoint/2010/main" val="397869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C0445F58-132D-420B-E648-446E69A3D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9812" y="4596852"/>
            <a:ext cx="1288139" cy="682472"/>
          </a:xfrm>
        </p:spPr>
        <p:txBody>
          <a:bodyPr/>
          <a:lstStyle/>
          <a:p>
            <a:r>
              <a:rPr lang="it-IT" sz="2800">
                <a:latin typeface="Product Sans" panose="020B0403030502040203" pitchFamily="34" charset="0"/>
              </a:rPr>
              <a:t>Home</a:t>
            </a:r>
          </a:p>
          <a:p>
            <a:endParaRPr lang="it-IT" sz="2800">
              <a:latin typeface="Product Sans" panose="020B0403030502040203" pitchFamily="34" charset="0"/>
            </a:endParaRPr>
          </a:p>
        </p:txBody>
      </p:sp>
      <p:pic>
        <p:nvPicPr>
          <p:cNvPr id="13" name="Segnaposto immagine 12" descr="Immagine che contiene testo, schermata, software, multimediale&#10;&#10;Descrizione generata automaticamente">
            <a:extLst>
              <a:ext uri="{FF2B5EF4-FFF2-40B4-BE49-F238E27FC236}">
                <a16:creationId xmlns:a16="http://schemas.microsoft.com/office/drawing/2014/main" id="{7DCE913E-49F5-2C7D-EB42-345B38C086F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514" r="1557"/>
          <a:stretch/>
        </p:blipFill>
        <p:spPr>
          <a:xfrm>
            <a:off x="6606090" y="417175"/>
            <a:ext cx="4625923" cy="2700270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Segnaposto immagine 20" descr="Immagine che contiene testo, mappa, schermata, software&#10;&#10;Descrizione generata automaticamente">
            <a:extLst>
              <a:ext uri="{FF2B5EF4-FFF2-40B4-BE49-F238E27FC236}">
                <a16:creationId xmlns:a16="http://schemas.microsoft.com/office/drawing/2014/main" id="{9FB76A06-CF67-86EF-3CAD-EBA4F63F7EE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b="6184"/>
          <a:stretch/>
        </p:blipFill>
        <p:spPr>
          <a:xfrm>
            <a:off x="6606089" y="3382508"/>
            <a:ext cx="4625923" cy="2967145"/>
          </a:xfrm>
          <a:prstGeom prst="rect">
            <a:avLst/>
          </a:prstGeom>
        </p:spPr>
      </p:pic>
      <p:sp>
        <p:nvSpPr>
          <p:cNvPr id="4" name="Segnaposto data 12">
            <a:extLst>
              <a:ext uri="{FF2B5EF4-FFF2-40B4-BE49-F238E27FC236}">
                <a16:creationId xmlns:a16="http://schemas.microsoft.com/office/drawing/2014/main" id="{17FED15A-749A-811F-37F5-85C2CE7B1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>
                <a:latin typeface="Product Sans" panose="020B0403030502040203" pitchFamily="34" charset="0"/>
              </a:rPr>
              <a:t>Martedì 18 luglio 2023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4</a:t>
            </a:fld>
            <a:endParaRPr lang="it-IT" noProof="0"/>
          </a:p>
        </p:txBody>
      </p:sp>
      <p:sp>
        <p:nvSpPr>
          <p:cNvPr id="22" name="Sottotitolo 2">
            <a:extLst>
              <a:ext uri="{FF2B5EF4-FFF2-40B4-BE49-F238E27FC236}">
                <a16:creationId xmlns:a16="http://schemas.microsoft.com/office/drawing/2014/main" id="{D9F71896-0A7E-6B03-8E85-1A6A6A1BD169}"/>
              </a:ext>
            </a:extLst>
          </p:cNvPr>
          <p:cNvSpPr txBox="1">
            <a:spLocks/>
          </p:cNvSpPr>
          <p:nvPr/>
        </p:nvSpPr>
        <p:spPr>
          <a:xfrm>
            <a:off x="5246703" y="1485366"/>
            <a:ext cx="1181604" cy="4765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800">
              <a:latin typeface="Product Sans" panose="020B0403030502040203" pitchFamily="34" charset="0"/>
            </a:endParaRP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F529B75-2A51-6335-D139-D0AAC161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286" y="903352"/>
            <a:ext cx="2106237" cy="50512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29ABA82-AE41-6143-C496-E1579ED6F7A1}"/>
              </a:ext>
            </a:extLst>
          </p:cNvPr>
          <p:cNvSpPr txBox="1"/>
          <p:nvPr/>
        </p:nvSpPr>
        <p:spPr>
          <a:xfrm>
            <a:off x="5246702" y="1505700"/>
            <a:ext cx="128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Product Sans" panose="020B0403030502040203" pitchFamily="34" charset="0"/>
              </a:rPr>
              <a:t>Accedi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38847FD-7DAD-6E74-9781-D276D16937BF}"/>
              </a:ext>
            </a:extLst>
          </p:cNvPr>
          <p:cNvSpPr txBox="1">
            <a:spLocks/>
          </p:cNvSpPr>
          <p:nvPr/>
        </p:nvSpPr>
        <p:spPr>
          <a:xfrm>
            <a:off x="450282" y="195642"/>
            <a:ext cx="11097551" cy="7098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latin typeface="Poppins Medium" panose="00000600000000000000" pitchFamily="2" charset="0"/>
                <a:cs typeface="Poppins Medium" panose="00000600000000000000" pitchFamily="2" charset="0"/>
              </a:rPr>
              <a:t>Interfaccia web</a:t>
            </a:r>
          </a:p>
        </p:txBody>
      </p:sp>
    </p:spTree>
    <p:extLst>
      <p:ext uri="{BB962C8B-B14F-4D97-AF65-F5344CB8AC3E}">
        <p14:creationId xmlns:p14="http://schemas.microsoft.com/office/powerpoint/2010/main" val="363922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 descr="Immagine che contiene testo, schermata, numero, diagramma&#10;&#10;Descrizione generata automaticamente">
            <a:extLst>
              <a:ext uri="{FF2B5EF4-FFF2-40B4-BE49-F238E27FC236}">
                <a16:creationId xmlns:a16="http://schemas.microsoft.com/office/drawing/2014/main" id="{4990208D-B314-8247-C2E3-CC5FC5699CC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6398598" y="424902"/>
            <a:ext cx="4780679" cy="2775331"/>
          </a:xfrm>
          <a:prstGeom prst="rect">
            <a:avLst/>
          </a:prstGeom>
        </p:spPr>
      </p:pic>
      <p:pic>
        <p:nvPicPr>
          <p:cNvPr id="18" name="Segnaposto immagine 17" descr="Immagine che contiene testo, schermata, Mammifero marino, mammifero&#10;&#10;Descrizione generata automaticamente">
            <a:extLst>
              <a:ext uri="{FF2B5EF4-FFF2-40B4-BE49-F238E27FC236}">
                <a16:creationId xmlns:a16="http://schemas.microsoft.com/office/drawing/2014/main" id="{C0B0C7E8-7AD1-C72A-8B6C-95413300026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6398598" y="3195379"/>
            <a:ext cx="4780679" cy="3160971"/>
          </a:xfrm>
          <a:prstGeom prst="rect">
            <a:avLst/>
          </a:prstGeom>
        </p:spPr>
      </p:pic>
      <p:sp>
        <p:nvSpPr>
          <p:cNvPr id="2" name="Segnaposto data 12">
            <a:extLst>
              <a:ext uri="{FF2B5EF4-FFF2-40B4-BE49-F238E27FC236}">
                <a16:creationId xmlns:a16="http://schemas.microsoft.com/office/drawing/2014/main" id="{5169CC51-DFFB-147A-55B3-BA9AE8FF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>
                <a:latin typeface="Product Sans" panose="020B0403030502040203" pitchFamily="34" charset="0"/>
              </a:rPr>
              <a:t>Martedì 18 luglio 2023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5</a:t>
            </a:fld>
            <a:endParaRPr lang="it-IT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B22F70-03D2-91DD-9564-599DB2F82FDB}"/>
              </a:ext>
            </a:extLst>
          </p:cNvPr>
          <p:cNvSpPr txBox="1"/>
          <p:nvPr/>
        </p:nvSpPr>
        <p:spPr>
          <a:xfrm>
            <a:off x="4257874" y="2964546"/>
            <a:ext cx="206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Product Sans" panose="020B0403030502040203" pitchFamily="34" charset="0"/>
              </a:rPr>
              <a:t>Avvistamento</a:t>
            </a: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D31E7EB-FA3D-DCF8-0D43-B7BA6277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73" y="991028"/>
            <a:ext cx="2657046" cy="414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1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BA1A42-4E0C-C007-04B9-3F1B0289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6900"/>
            <a:ext cx="11090274" cy="1332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it-IT" sz="4800" kern="1200">
                <a:latin typeface="Poppins Medium" panose="00000600000000000000" pitchFamily="2" charset="0"/>
                <a:cs typeface="Poppins Medium" panose="00000600000000000000" pitchFamily="2" charset="0"/>
              </a:rPr>
              <a:t>Applicazione mobile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8C61F91-5EC6-071B-207C-2661389A72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3472" y="1528900"/>
            <a:ext cx="7410328" cy="4080656"/>
          </a:xfrm>
        </p:spPr>
      </p:pic>
      <p:sp>
        <p:nvSpPr>
          <p:cNvPr id="3" name="Segnaposto data 12">
            <a:extLst>
              <a:ext uri="{FF2B5EF4-FFF2-40B4-BE49-F238E27FC236}">
                <a16:creationId xmlns:a16="http://schemas.microsoft.com/office/drawing/2014/main" id="{BFB0F8FC-BB2C-0DF4-E643-E355C87F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>
                <a:latin typeface="Product Sans" panose="020B0403030502040203" pitchFamily="34" charset="0"/>
              </a:rPr>
              <a:t>Martedì 18 luglio 2023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6</a:t>
            </a:fld>
            <a:endParaRPr lang="it-IT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2E0CA87-1233-8F9A-DCC3-F4FF78ADF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63" y="1593217"/>
            <a:ext cx="2901721" cy="367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2">
            <a:extLst>
              <a:ext uri="{FF2B5EF4-FFF2-40B4-BE49-F238E27FC236}">
                <a16:creationId xmlns:a16="http://schemas.microsoft.com/office/drawing/2014/main" id="{8D985E13-34F7-5975-277D-38937381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>
                <a:latin typeface="Product Sans" panose="020B0403030502040203" pitchFamily="34" charset="0"/>
              </a:rPr>
              <a:t>Martedì 18 luglio 2023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7</a:t>
            </a:fld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B742FEB-B861-5FCC-7A26-9DF72ED585F2}"/>
              </a:ext>
            </a:extLst>
          </p:cNvPr>
          <p:cNvSpPr txBox="1"/>
          <p:nvPr/>
        </p:nvSpPr>
        <p:spPr>
          <a:xfrm>
            <a:off x="1635557" y="5757268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Poppins Light" panose="020B0502040204020203" pitchFamily="2" charset="0"/>
                <a:cs typeface="Poppins Light" panose="020B0502040204020203" pitchFamily="2" charset="0"/>
              </a:rPr>
              <a:t>Login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B5DABC-2B21-D387-7842-2A79CA16CA10}"/>
              </a:ext>
            </a:extLst>
          </p:cNvPr>
          <p:cNvSpPr txBox="1"/>
          <p:nvPr/>
        </p:nvSpPr>
        <p:spPr>
          <a:xfrm>
            <a:off x="5253654" y="577981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Poppins Light" panose="00000400000000000000" pitchFamily="2" charset="0"/>
                <a:cs typeface="Poppins Light" panose="00000400000000000000" pitchFamily="2" charset="0"/>
              </a:rPr>
              <a:t>Homepage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2A96880-0C77-F2B6-8EC6-326B52117E25}"/>
              </a:ext>
            </a:extLst>
          </p:cNvPr>
          <p:cNvSpPr txBox="1"/>
          <p:nvPr/>
        </p:nvSpPr>
        <p:spPr>
          <a:xfrm>
            <a:off x="9525465" y="5779810"/>
            <a:ext cx="118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Poppins Light" panose="00000400000000000000" pitchFamily="2" charset="0"/>
                <a:cs typeface="Poppins Light" panose="00000400000000000000" pitchFamily="2" charset="0"/>
              </a:rPr>
              <a:t>Notifiche</a:t>
            </a:r>
          </a:p>
        </p:txBody>
      </p:sp>
      <p:pic>
        <p:nvPicPr>
          <p:cNvPr id="4" name="Immagine 3" descr="Immagine che contiene testo, Cellulare, schermata, gadget&#10;&#10;Descrizione generata automaticamente">
            <a:extLst>
              <a:ext uri="{FF2B5EF4-FFF2-40B4-BE49-F238E27FC236}">
                <a16:creationId xmlns:a16="http://schemas.microsoft.com/office/drawing/2014/main" id="{DD51E787-75A4-0B56-6467-404BB8EE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9391" r="-152" b="10627"/>
          <a:stretch/>
        </p:blipFill>
        <p:spPr>
          <a:xfrm>
            <a:off x="-214417" y="0"/>
            <a:ext cx="12406417" cy="57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8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2">
            <a:extLst>
              <a:ext uri="{FF2B5EF4-FFF2-40B4-BE49-F238E27FC236}">
                <a16:creationId xmlns:a16="http://schemas.microsoft.com/office/drawing/2014/main" id="{8D985E13-34F7-5975-277D-38937381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>
                <a:latin typeface="Product Sans" panose="020B0403030502040203" pitchFamily="34" charset="0"/>
              </a:rPr>
              <a:t>Martedì 18 luglio 2023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8</a:t>
            </a:fld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B742FEB-B861-5FCC-7A26-9DF72ED585F2}"/>
              </a:ext>
            </a:extLst>
          </p:cNvPr>
          <p:cNvSpPr txBox="1"/>
          <p:nvPr/>
        </p:nvSpPr>
        <p:spPr>
          <a:xfrm>
            <a:off x="596815" y="5757268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Poppins Light" panose="020B0502040204020203" pitchFamily="2" charset="0"/>
                <a:cs typeface="Poppins Light" panose="020B0502040204020203" pitchFamily="2" charset="0"/>
              </a:rPr>
              <a:t>Aggiunta avvistamento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B5DABC-2B21-D387-7842-2A79CA16CA10}"/>
              </a:ext>
            </a:extLst>
          </p:cNvPr>
          <p:cNvSpPr txBox="1"/>
          <p:nvPr/>
        </p:nvSpPr>
        <p:spPr>
          <a:xfrm>
            <a:off x="5551814" y="577981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Poppins Light" panose="00000400000000000000" pitchFamily="2" charset="0"/>
                <a:cs typeface="Poppins Light" panose="00000400000000000000" pitchFamily="2" charset="0"/>
              </a:rPr>
              <a:t>Profilo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2A96880-0C77-F2B6-8EC6-326B52117E25}"/>
              </a:ext>
            </a:extLst>
          </p:cNvPr>
          <p:cNvSpPr txBox="1"/>
          <p:nvPr/>
        </p:nvSpPr>
        <p:spPr>
          <a:xfrm>
            <a:off x="9432493" y="5779810"/>
            <a:ext cx="137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Poppins Light" panose="00000400000000000000" pitchFamily="2" charset="0"/>
                <a:cs typeface="Poppins Light" panose="00000400000000000000" pitchFamily="2" charset="0"/>
              </a:rPr>
              <a:t>Statistiche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51E787-75A4-0B56-6467-404BB8EE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37" b="10487"/>
          <a:stretch/>
        </p:blipFill>
        <p:spPr>
          <a:xfrm>
            <a:off x="-214417" y="0"/>
            <a:ext cx="12406417" cy="57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9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2">
            <a:extLst>
              <a:ext uri="{FF2B5EF4-FFF2-40B4-BE49-F238E27FC236}">
                <a16:creationId xmlns:a16="http://schemas.microsoft.com/office/drawing/2014/main" id="{8D985E13-34F7-5975-277D-38937381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>
                <a:latin typeface="Product Sans" panose="020B0403030502040203" pitchFamily="34" charset="0"/>
              </a:rPr>
              <a:t>Martedì 18 luglio 2023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66D52F-6F0E-1331-BEDC-C62188E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9</a:t>
            </a:fld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B5DABC-2B21-D387-7842-2A79CA16CA10}"/>
              </a:ext>
            </a:extLst>
          </p:cNvPr>
          <p:cNvSpPr txBox="1"/>
          <p:nvPr/>
        </p:nvSpPr>
        <p:spPr>
          <a:xfrm>
            <a:off x="3926367" y="5779423"/>
            <a:ext cx="412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Poppins Light" panose="00000400000000000000" pitchFamily="2" charset="0"/>
                <a:cs typeface="Poppins Light" panose="00000400000000000000" pitchFamily="2" charset="0"/>
              </a:rPr>
              <a:t>Visualizzazione degli avvistamenti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51E787-75A4-0B56-6467-404BB8EE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49" b="10375"/>
          <a:stretch/>
        </p:blipFill>
        <p:spPr>
          <a:xfrm>
            <a:off x="-214417" y="0"/>
            <a:ext cx="12406417" cy="57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80784"/>
      </p:ext>
    </p:extLst>
  </p:cSld>
  <p:clrMapOvr>
    <a:masterClrMapping/>
  </p:clrMapOvr>
</p:sld>
</file>

<file path=ppt/theme/theme1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AF0B0BCC99C64BAEE3636705749181" ma:contentTypeVersion="12" ma:contentTypeDescription="Create a new document." ma:contentTypeScope="" ma:versionID="ee8d00a137df102de886bcf5c7573794">
  <xsd:schema xmlns:xsd="http://www.w3.org/2001/XMLSchema" xmlns:xs="http://www.w3.org/2001/XMLSchema" xmlns:p="http://schemas.microsoft.com/office/2006/metadata/properties" xmlns:ns3="6149ad73-68cb-484b-9a43-7dbe8c89501a" xmlns:ns4="10dcc929-1977-4edb-84a8-194d4ce81613" targetNamespace="http://schemas.microsoft.com/office/2006/metadata/properties" ma:root="true" ma:fieldsID="285dd08a225c66ca30a67e4adc3134e5" ns3:_="" ns4:_="">
    <xsd:import namespace="6149ad73-68cb-484b-9a43-7dbe8c89501a"/>
    <xsd:import namespace="10dcc929-1977-4edb-84a8-194d4ce816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49ad73-68cb-484b-9a43-7dbe8c89501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cc929-1977-4edb-84a8-194d4ce81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dcc929-1977-4edb-84a8-194d4ce81613" xsi:nil="true"/>
  </documentManagement>
</p:properties>
</file>

<file path=customXml/itemProps1.xml><?xml version="1.0" encoding="utf-8"?>
<ds:datastoreItem xmlns:ds="http://schemas.openxmlformats.org/officeDocument/2006/customXml" ds:itemID="{F624B43C-C41F-4E9F-A7E9-E5680002846F}">
  <ds:schemaRefs>
    <ds:schemaRef ds:uri="10dcc929-1977-4edb-84a8-194d4ce81613"/>
    <ds:schemaRef ds:uri="6149ad73-68cb-484b-9a43-7dbe8c8950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purl.org/dc/terms/"/>
    <ds:schemaRef ds:uri="10dcc929-1977-4edb-84a8-194d4ce8161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149ad73-68cb-484b-9a43-7dbe8c89501a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Schema Mobile 3D</Template>
  <TotalTime>75</TotalTime>
  <Words>177</Words>
  <Application>Microsoft Office PowerPoint</Application>
  <PresentationFormat>Widescreen</PresentationFormat>
  <Paragraphs>58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Poppins Bold</vt:lpstr>
      <vt:lpstr>Poppins Light</vt:lpstr>
      <vt:lpstr>Poppins Medium</vt:lpstr>
      <vt:lpstr>Product Sans</vt:lpstr>
      <vt:lpstr>1_Personalizza struttura</vt:lpstr>
      <vt:lpstr>Personalizza struttura</vt:lpstr>
      <vt:lpstr>Tema di Office</vt:lpstr>
      <vt:lpstr>Progettazione e sviluppo di un ecosistema digitale per la gestione degli avvistamenti di animali marini</vt:lpstr>
      <vt:lpstr>Architettura del sistema</vt:lpstr>
      <vt:lpstr>Base di dati</vt:lpstr>
      <vt:lpstr>Presentazione standard di PowerPoint</vt:lpstr>
      <vt:lpstr>Presentazione standard di PowerPoint</vt:lpstr>
      <vt:lpstr>Applicazione mobile</vt:lpstr>
      <vt:lpstr>Presentazione standard di PowerPoint</vt:lpstr>
      <vt:lpstr>Presentazione standard di PowerPoint</vt:lpstr>
      <vt:lpstr>Presentazione standard di PowerPoint</vt:lpstr>
      <vt:lpstr>Algoritmo di riconoscimento</vt:lpstr>
      <vt:lpstr>Presentazione standard di PowerPoint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un ecosistema digitale per la gestione degli avvistamenti di animali marini</dc:title>
  <dc:creator>andrea bedei</dc:creator>
  <cp:lastModifiedBy>Andrea Bedei - andrea.bedei2@studio.unibo.it</cp:lastModifiedBy>
  <cp:revision>2</cp:revision>
  <dcterms:created xsi:type="dcterms:W3CDTF">2023-06-26T09:11:12Z</dcterms:created>
  <dcterms:modified xsi:type="dcterms:W3CDTF">2023-07-17T16:59:56Z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0x010100B7AF0B0BCC99C64BAEE3636705749181</vt:lpwstr>
  </property>
</Properties>
</file>